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54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20DEA8-24D5-4981-8EE4-A1E1178B46FE}"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43FF9-0C78-49D4-8B40-04EDCB0D610A}" type="slidenum">
              <a:rPr lang="en-US" smtClean="0"/>
              <a:t>‹#›</a:t>
            </a:fld>
            <a:endParaRPr lang="en-US"/>
          </a:p>
        </p:txBody>
      </p:sp>
    </p:spTree>
    <p:extLst>
      <p:ext uri="{BB962C8B-B14F-4D97-AF65-F5344CB8AC3E}">
        <p14:creationId xmlns:p14="http://schemas.microsoft.com/office/powerpoint/2010/main" val="642848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20DEA8-24D5-4981-8EE4-A1E1178B46FE}"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43FF9-0C78-49D4-8B40-04EDCB0D610A}" type="slidenum">
              <a:rPr lang="en-US" smtClean="0"/>
              <a:t>‹#›</a:t>
            </a:fld>
            <a:endParaRPr lang="en-US"/>
          </a:p>
        </p:txBody>
      </p:sp>
    </p:spTree>
    <p:extLst>
      <p:ext uri="{BB962C8B-B14F-4D97-AF65-F5344CB8AC3E}">
        <p14:creationId xmlns:p14="http://schemas.microsoft.com/office/powerpoint/2010/main" val="383502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20DEA8-24D5-4981-8EE4-A1E1178B46FE}"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43FF9-0C78-49D4-8B40-04EDCB0D610A}" type="slidenum">
              <a:rPr lang="en-US" smtClean="0"/>
              <a:t>‹#›</a:t>
            </a:fld>
            <a:endParaRPr lang="en-US"/>
          </a:p>
        </p:txBody>
      </p:sp>
    </p:spTree>
    <p:extLst>
      <p:ext uri="{BB962C8B-B14F-4D97-AF65-F5344CB8AC3E}">
        <p14:creationId xmlns:p14="http://schemas.microsoft.com/office/powerpoint/2010/main" val="413077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20DEA8-24D5-4981-8EE4-A1E1178B46FE}"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43FF9-0C78-49D4-8B40-04EDCB0D610A}" type="slidenum">
              <a:rPr lang="en-US" smtClean="0"/>
              <a:t>‹#›</a:t>
            </a:fld>
            <a:endParaRPr lang="en-US"/>
          </a:p>
        </p:txBody>
      </p:sp>
    </p:spTree>
    <p:extLst>
      <p:ext uri="{BB962C8B-B14F-4D97-AF65-F5344CB8AC3E}">
        <p14:creationId xmlns:p14="http://schemas.microsoft.com/office/powerpoint/2010/main" val="449136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20DEA8-24D5-4981-8EE4-A1E1178B46FE}"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43FF9-0C78-49D4-8B40-04EDCB0D610A}" type="slidenum">
              <a:rPr lang="en-US" smtClean="0"/>
              <a:t>‹#›</a:t>
            </a:fld>
            <a:endParaRPr lang="en-US"/>
          </a:p>
        </p:txBody>
      </p:sp>
    </p:spTree>
    <p:extLst>
      <p:ext uri="{BB962C8B-B14F-4D97-AF65-F5344CB8AC3E}">
        <p14:creationId xmlns:p14="http://schemas.microsoft.com/office/powerpoint/2010/main" val="490752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320DEA8-24D5-4981-8EE4-A1E1178B46FE}"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43FF9-0C78-49D4-8B40-04EDCB0D610A}" type="slidenum">
              <a:rPr lang="en-US" smtClean="0"/>
              <a:t>‹#›</a:t>
            </a:fld>
            <a:endParaRPr lang="en-US"/>
          </a:p>
        </p:txBody>
      </p:sp>
    </p:spTree>
    <p:extLst>
      <p:ext uri="{BB962C8B-B14F-4D97-AF65-F5344CB8AC3E}">
        <p14:creationId xmlns:p14="http://schemas.microsoft.com/office/powerpoint/2010/main" val="3605543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320DEA8-24D5-4981-8EE4-A1E1178B46FE}"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143FF9-0C78-49D4-8B40-04EDCB0D610A}" type="slidenum">
              <a:rPr lang="en-US" smtClean="0"/>
              <a:t>‹#›</a:t>
            </a:fld>
            <a:endParaRPr lang="en-US"/>
          </a:p>
        </p:txBody>
      </p:sp>
    </p:spTree>
    <p:extLst>
      <p:ext uri="{BB962C8B-B14F-4D97-AF65-F5344CB8AC3E}">
        <p14:creationId xmlns:p14="http://schemas.microsoft.com/office/powerpoint/2010/main" val="2927457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320DEA8-24D5-4981-8EE4-A1E1178B46FE}"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143FF9-0C78-49D4-8B40-04EDCB0D610A}" type="slidenum">
              <a:rPr lang="en-US" smtClean="0"/>
              <a:t>‹#›</a:t>
            </a:fld>
            <a:endParaRPr lang="en-US"/>
          </a:p>
        </p:txBody>
      </p:sp>
    </p:spTree>
    <p:extLst>
      <p:ext uri="{BB962C8B-B14F-4D97-AF65-F5344CB8AC3E}">
        <p14:creationId xmlns:p14="http://schemas.microsoft.com/office/powerpoint/2010/main" val="1352909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20DEA8-24D5-4981-8EE4-A1E1178B46FE}"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143FF9-0C78-49D4-8B40-04EDCB0D610A}" type="slidenum">
              <a:rPr lang="en-US" smtClean="0"/>
              <a:t>‹#›</a:t>
            </a:fld>
            <a:endParaRPr lang="en-US"/>
          </a:p>
        </p:txBody>
      </p:sp>
    </p:spTree>
    <p:extLst>
      <p:ext uri="{BB962C8B-B14F-4D97-AF65-F5344CB8AC3E}">
        <p14:creationId xmlns:p14="http://schemas.microsoft.com/office/powerpoint/2010/main" val="1727721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20DEA8-24D5-4981-8EE4-A1E1178B46FE}"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43FF9-0C78-49D4-8B40-04EDCB0D610A}" type="slidenum">
              <a:rPr lang="en-US" smtClean="0"/>
              <a:t>‹#›</a:t>
            </a:fld>
            <a:endParaRPr lang="en-US"/>
          </a:p>
        </p:txBody>
      </p:sp>
    </p:spTree>
    <p:extLst>
      <p:ext uri="{BB962C8B-B14F-4D97-AF65-F5344CB8AC3E}">
        <p14:creationId xmlns:p14="http://schemas.microsoft.com/office/powerpoint/2010/main" val="3263846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20DEA8-24D5-4981-8EE4-A1E1178B46FE}"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43FF9-0C78-49D4-8B40-04EDCB0D610A}" type="slidenum">
              <a:rPr lang="en-US" smtClean="0"/>
              <a:t>‹#›</a:t>
            </a:fld>
            <a:endParaRPr lang="en-US"/>
          </a:p>
        </p:txBody>
      </p:sp>
    </p:spTree>
    <p:extLst>
      <p:ext uri="{BB962C8B-B14F-4D97-AF65-F5344CB8AC3E}">
        <p14:creationId xmlns:p14="http://schemas.microsoft.com/office/powerpoint/2010/main" val="2052093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20DEA8-24D5-4981-8EE4-A1E1178B46FE}"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43FF9-0C78-49D4-8B40-04EDCB0D610A}" type="slidenum">
              <a:rPr lang="en-US" smtClean="0"/>
              <a:t>‹#›</a:t>
            </a:fld>
            <a:endParaRPr lang="en-US"/>
          </a:p>
        </p:txBody>
      </p:sp>
    </p:spTree>
    <p:extLst>
      <p:ext uri="{BB962C8B-B14F-4D97-AF65-F5344CB8AC3E}">
        <p14:creationId xmlns:p14="http://schemas.microsoft.com/office/powerpoint/2010/main" val="2649250365"/>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xmlns=""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xmlns="" id="{3E5445C6-DD42-4979-86FF-03730E8C6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2"/>
            <a:ext cx="9144000" cy="2840037"/>
          </a:xfrm>
        </p:spPr>
        <p:txBody>
          <a:bodyPr>
            <a:normAutofit/>
          </a:bodyPr>
          <a:lstStyle/>
          <a:p>
            <a:r>
              <a:rPr lang="en-US" sz="5800" b="1"/>
              <a:t>EMMAS AP ART</a:t>
            </a:r>
          </a:p>
        </p:txBody>
      </p:sp>
      <p:sp>
        <p:nvSpPr>
          <p:cNvPr id="3" name="Subtitle 2"/>
          <p:cNvSpPr>
            <a:spLocks noGrp="1"/>
          </p:cNvSpPr>
          <p:nvPr>
            <p:ph type="subTitle" idx="1"/>
          </p:nvPr>
        </p:nvSpPr>
        <p:spPr>
          <a:xfrm>
            <a:off x="1524000" y="4256436"/>
            <a:ext cx="9144000" cy="1600818"/>
          </a:xfrm>
        </p:spPr>
        <p:txBody>
          <a:bodyPr>
            <a:normAutofit/>
          </a:bodyPr>
          <a:lstStyle/>
          <a:p>
            <a:r>
              <a:rPr lang="en-US" b="1">
                <a:solidFill>
                  <a:schemeClr val="accent1"/>
                </a:solidFill>
              </a:rPr>
              <a:t>emma daugherty’s breadth and concentration 2018-19</a:t>
            </a:r>
          </a:p>
        </p:txBody>
      </p:sp>
      <p:cxnSp>
        <p:nvCxnSpPr>
          <p:cNvPr id="16" name="Straight Connector 11">
            <a:extLst>
              <a:ext uri="{FF2B5EF4-FFF2-40B4-BE49-F238E27FC236}">
                <a16:creationId xmlns:a16="http://schemas.microsoft.com/office/drawing/2014/main" xmlns="" id="{45000665-DFC7-417E-8FD7-516A0F15C9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4653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1098" y="1396289"/>
            <a:ext cx="5712824" cy="1325563"/>
          </a:xfrm>
        </p:spPr>
        <p:txBody>
          <a:bodyPr>
            <a:normAutofit/>
          </a:bodyPr>
          <a:lstStyle/>
          <a:p>
            <a:r>
              <a:rPr lang="en-US" dirty="0"/>
              <a:t>CONCENTRATION</a:t>
            </a:r>
            <a:endParaRPr lang="en-US"/>
          </a:p>
        </p:txBody>
      </p:sp>
      <p:sp>
        <p:nvSpPr>
          <p:cNvPr id="3" name="Content Placeholder 2"/>
          <p:cNvSpPr>
            <a:spLocks noGrp="1"/>
          </p:cNvSpPr>
          <p:nvPr>
            <p:ph idx="1"/>
          </p:nvPr>
        </p:nvSpPr>
        <p:spPr>
          <a:xfrm>
            <a:off x="805543" y="2871982"/>
            <a:ext cx="4558309" cy="3181684"/>
          </a:xfrm>
        </p:spPr>
        <p:txBody>
          <a:bodyPr anchor="t">
            <a:normAutofit/>
          </a:bodyPr>
          <a:lstStyle/>
          <a:p>
            <a:pPr marL="0" indent="0">
              <a:buNone/>
            </a:pPr>
            <a:endParaRPr lang="en-US" sz="1500" dirty="0"/>
          </a:p>
          <a:p>
            <a:pPr marL="0" indent="0">
              <a:buNone/>
            </a:pPr>
            <a:endParaRPr lang="en-US" sz="1500" dirty="0"/>
          </a:p>
          <a:p>
            <a:pPr marL="0" indent="0">
              <a:buNone/>
            </a:pPr>
            <a:endParaRPr lang="en-US" sz="1500" dirty="0"/>
          </a:p>
          <a:p>
            <a:pPr marL="0" indent="0">
              <a:buNone/>
            </a:pPr>
            <a:endParaRPr lang="en-US" sz="1500" dirty="0"/>
          </a:p>
          <a:p>
            <a:pPr marL="0" indent="0">
              <a:buNone/>
            </a:pPr>
            <a:endParaRPr lang="en-US" sz="1500" dirty="0"/>
          </a:p>
          <a:p>
            <a:pPr marL="0" indent="0">
              <a:buNone/>
            </a:pPr>
            <a:endParaRPr lang="en-US" sz="1500" dirty="0"/>
          </a:p>
          <a:p>
            <a:pPr marL="0" indent="0">
              <a:buNone/>
            </a:pPr>
            <a:r>
              <a:rPr lang="en-US" sz="1600" dirty="0"/>
              <a:t>My concentration theme Is fears and phobias, that either I have or someone close to me has, and then transforming them into something not scary.</a:t>
            </a:r>
          </a:p>
        </p:txBody>
      </p:sp>
      <p:sp>
        <p:nvSpPr>
          <p:cNvPr id="11" name="Oval 10">
            <a:extLst>
              <a:ext uri="{FF2B5EF4-FFF2-40B4-BE49-F238E27FC236}">
                <a16:creationId xmlns:a16="http://schemas.microsoft.com/office/drawing/2014/main" xmlns="" id="{C99A8FB7-A79B-4BC9-9D56-B79587F6AA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xmlns="" id="{B23893E2-3349-46D7-A7AA-B9E447957F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17750"/>
          <a:stretch/>
        </p:blipFill>
        <p:spPr>
          <a:xfrm>
            <a:off x="5969353" y="2815228"/>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90" r="12428" b="4"/>
          <a:stretch/>
        </p:blipFill>
        <p:spPr>
          <a:xfrm>
            <a:off x="8160603" y="2"/>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15" name="Freeform: Shape 14">
            <a:extLst>
              <a:ext uri="{FF2B5EF4-FFF2-40B4-BE49-F238E27FC236}">
                <a16:creationId xmlns:a16="http://schemas.microsoft.com/office/drawing/2014/main" xmlns="" id="{2B7592FE-10D1-4664-B623-353F47C8DF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878" r="-4" b="263"/>
          <a:stretch/>
        </p:blipFill>
        <p:spPr>
          <a:xfrm>
            <a:off x="9053088" y="4197217"/>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extLst>
      <p:ext uri="{BB962C8B-B14F-4D97-AF65-F5344CB8AC3E}">
        <p14:creationId xmlns:p14="http://schemas.microsoft.com/office/powerpoint/2010/main" val="317240066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30" y="629266"/>
            <a:ext cx="5121644" cy="1676603"/>
          </a:xfrm>
        </p:spPr>
        <p:txBody>
          <a:bodyPr>
            <a:normAutofit/>
          </a:bodyPr>
          <a:lstStyle/>
          <a:p>
            <a:r>
              <a:rPr lang="en-US"/>
              <a:t>DECEPTION</a:t>
            </a:r>
          </a:p>
        </p:txBody>
      </p:sp>
      <p:sp>
        <p:nvSpPr>
          <p:cNvPr id="3" name="Content Placeholder 2"/>
          <p:cNvSpPr>
            <a:spLocks noGrp="1"/>
          </p:cNvSpPr>
          <p:nvPr>
            <p:ph idx="1"/>
          </p:nvPr>
        </p:nvSpPr>
        <p:spPr>
          <a:xfrm>
            <a:off x="648931" y="2438400"/>
            <a:ext cx="5121642" cy="3785419"/>
          </a:xfrm>
        </p:spPr>
        <p:txBody>
          <a:bodyPr numCol="2">
            <a:normAutofit/>
          </a:bodyPr>
          <a:lstStyle/>
          <a:p>
            <a:pPr marL="0" indent="0">
              <a:buNone/>
            </a:pPr>
            <a:endParaRPr lang="en-US" sz="2000"/>
          </a:p>
          <a:p>
            <a:pPr marL="457200" lvl="1" indent="0">
              <a:buNone/>
            </a:pPr>
            <a:r>
              <a:rPr lang="en-US" sz="2000"/>
              <a:t>My first concentration piece is the fear of the unknown, or more commonly seen as the fear of darkness. This fear was somewhat an icebreaker into my concentration because I believe It’s a fear that a lot of people suffer from in one form or another. I created this with watercolor paint and pencils.</a:t>
            </a:r>
          </a:p>
        </p:txBody>
      </p:sp>
      <p:sp>
        <p:nvSpPr>
          <p:cNvPr id="9" name="Rectangle 8">
            <a:extLst>
              <a:ext uri="{FF2B5EF4-FFF2-40B4-BE49-F238E27FC236}">
                <a16:creationId xmlns:a16="http://schemas.microsoft.com/office/drawing/2014/main" xmlns="" id="{293F5FFF-2AE2-424B-BE21-49AFFEF688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0612" y="2"/>
            <a:ext cx="6101388"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995" r="2" b="3415"/>
          <a:stretch/>
        </p:blipFill>
        <p:spPr>
          <a:xfrm>
            <a:off x="6721233" y="640082"/>
            <a:ext cx="4831104" cy="5577837"/>
          </a:xfrm>
          <a:prstGeom prst="rect">
            <a:avLst/>
          </a:prstGeom>
          <a:effectLst/>
        </p:spPr>
      </p:pic>
    </p:spTree>
    <p:extLst>
      <p:ext uri="{BB962C8B-B14F-4D97-AF65-F5344CB8AC3E}">
        <p14:creationId xmlns:p14="http://schemas.microsoft.com/office/powerpoint/2010/main" val="192924942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a:solidFill>
                  <a:schemeClr val="bg1"/>
                </a:solidFill>
              </a:rPr>
              <a:t>WARPED</a:t>
            </a:r>
          </a:p>
        </p:txBody>
      </p:sp>
      <p:sp>
        <p:nvSpPr>
          <p:cNvPr id="3" name="Content Placeholder 2"/>
          <p:cNvSpPr>
            <a:spLocks noGrp="1"/>
          </p:cNvSpPr>
          <p:nvPr>
            <p:ph idx="1"/>
          </p:nvPr>
        </p:nvSpPr>
        <p:spPr>
          <a:xfrm>
            <a:off x="643468" y="2638044"/>
            <a:ext cx="3363974" cy="3415622"/>
          </a:xfrm>
        </p:spPr>
        <p:txBody>
          <a:bodyPr numCol="2">
            <a:normAutofit/>
          </a:bodyPr>
          <a:lstStyle/>
          <a:p>
            <a:pPr marL="0" indent="0">
              <a:buNone/>
            </a:pPr>
            <a:r>
              <a:rPr lang="en-US" sz="1900">
                <a:solidFill>
                  <a:schemeClr val="bg1"/>
                </a:solidFill>
              </a:rPr>
              <a:t>My second concentration is the fear of heights, I wasn’t sure how I could transform this piece into something more beautiful, so I tried to add lots of color and bleeding Avant Garde style lines, to compensate. This piece is more specific to me because to fear of heights and falling has been the more consistent fear I’ve had.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7763" y="1004528"/>
            <a:ext cx="6250769" cy="4688076"/>
          </a:xfrm>
          <a:prstGeom prst="rect">
            <a:avLst/>
          </a:prstGeom>
        </p:spPr>
      </p:pic>
    </p:spTree>
    <p:extLst>
      <p:ext uri="{BB962C8B-B14F-4D97-AF65-F5344CB8AC3E}">
        <p14:creationId xmlns:p14="http://schemas.microsoft.com/office/powerpoint/2010/main" val="793177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US" dirty="0"/>
              <a:t>AT SEA</a:t>
            </a:r>
          </a:p>
        </p:txBody>
      </p:sp>
      <p:sp>
        <p:nvSpPr>
          <p:cNvPr id="3" name="Content Placeholder 2"/>
          <p:cNvSpPr>
            <a:spLocks noGrp="1"/>
          </p:cNvSpPr>
          <p:nvPr>
            <p:ph idx="1"/>
          </p:nvPr>
        </p:nvSpPr>
        <p:spPr>
          <a:xfrm>
            <a:off x="4965431" y="2438400"/>
            <a:ext cx="6586489" cy="3785419"/>
          </a:xfrm>
        </p:spPr>
        <p:txBody>
          <a:bodyPr numCol="2">
            <a:normAutofit fontScale="92500" lnSpcReduction="10000"/>
          </a:bodyPr>
          <a:lstStyle/>
          <a:p>
            <a:pPr marL="0" indent="0">
              <a:buNone/>
            </a:pPr>
            <a:r>
              <a:rPr lang="en-US" sz="3200" dirty="0"/>
              <a:t>This piece was created with oil paint. The concept for this fear was fear of open water, or over water traveling. I’ve only been uncomfortable with large bodies of water in the past, but a close friend of mine suffers from a more intense form of this fear, and is unable to be on a boat for long period of time.</a:t>
            </a:r>
          </a:p>
        </p:txBody>
      </p:sp>
      <p:pic>
        <p:nvPicPr>
          <p:cNvPr id="5" name="Picture 4" descr="A picture containing water, water sport&#10;&#10;Description automatically generated">
            <a:extLst>
              <a:ext uri="{FF2B5EF4-FFF2-40B4-BE49-F238E27FC236}">
                <a16:creationId xmlns:a16="http://schemas.microsoft.com/office/drawing/2014/main" xmlns="" id="{5B76775E-2666-4AEB-AF23-0A2FD7A2DAA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937" b="4938"/>
          <a:stretch/>
        </p:blipFill>
        <p:spPr>
          <a:xfrm rot="5400000">
            <a:off x="-1111204" y="1111204"/>
            <a:ext cx="6858000" cy="4635591"/>
          </a:xfrm>
          <a:prstGeom prst="rect">
            <a:avLst/>
          </a:prstGeom>
          <a:effectLst/>
        </p:spPr>
      </p:pic>
      <p:cxnSp>
        <p:nvCxnSpPr>
          <p:cNvPr id="15" name="Straight Connector 14">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6796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9087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E71D3E-36E9-45F3-A1DC-605E7C4C5952}"/>
              </a:ext>
            </a:extLst>
          </p:cNvPr>
          <p:cNvSpPr>
            <a:spLocks noGrp="1"/>
          </p:cNvSpPr>
          <p:nvPr>
            <p:ph type="title"/>
          </p:nvPr>
        </p:nvSpPr>
        <p:spPr>
          <a:xfrm>
            <a:off x="648929" y="629266"/>
            <a:ext cx="3651467" cy="1676603"/>
          </a:xfrm>
        </p:spPr>
        <p:txBody>
          <a:bodyPr>
            <a:normAutofit/>
          </a:bodyPr>
          <a:lstStyle/>
          <a:p>
            <a:r>
              <a:rPr lang="en-US"/>
              <a:t>DON’T TOUCH</a:t>
            </a:r>
          </a:p>
        </p:txBody>
      </p:sp>
      <p:sp>
        <p:nvSpPr>
          <p:cNvPr id="3" name="Content Placeholder 2">
            <a:extLst>
              <a:ext uri="{FF2B5EF4-FFF2-40B4-BE49-F238E27FC236}">
                <a16:creationId xmlns:a16="http://schemas.microsoft.com/office/drawing/2014/main" xmlns="" id="{3251B3A8-4F46-4B0A-812D-68DED89C39D3}"/>
              </a:ext>
            </a:extLst>
          </p:cNvPr>
          <p:cNvSpPr>
            <a:spLocks noGrp="1"/>
          </p:cNvSpPr>
          <p:nvPr>
            <p:ph idx="1"/>
          </p:nvPr>
        </p:nvSpPr>
        <p:spPr>
          <a:xfrm>
            <a:off x="648931" y="2438400"/>
            <a:ext cx="3651466" cy="3785419"/>
          </a:xfrm>
        </p:spPr>
        <p:txBody>
          <a:bodyPr numCol="2">
            <a:normAutofit/>
          </a:bodyPr>
          <a:lstStyle/>
          <a:p>
            <a:pPr marL="0" indent="0">
              <a:buNone/>
            </a:pPr>
            <a:r>
              <a:rPr lang="en-US" sz="1800"/>
              <a:t>This piece is on the fears that surface during childhood, and how things you’re told not to do or things you’re told to believe as a child can follow you into adult life, changing the way you see things.</a:t>
            </a:r>
          </a:p>
        </p:txBody>
      </p:sp>
      <p:pic>
        <p:nvPicPr>
          <p:cNvPr id="5" name="Picture 4" descr="A pot on a table&#10;&#10;Description automatically generated">
            <a:extLst>
              <a:ext uri="{FF2B5EF4-FFF2-40B4-BE49-F238E27FC236}">
                <a16:creationId xmlns:a16="http://schemas.microsoft.com/office/drawing/2014/main" xmlns="" id="{FF5EEFB0-5083-4E19-8220-0EABEE055B1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 b="25317"/>
          <a:stretch/>
        </p:blipFill>
        <p:spPr>
          <a:xfrm>
            <a:off x="4639056" y="10"/>
            <a:ext cx="7552944" cy="6857990"/>
          </a:xfrm>
          <a:prstGeom prst="rect">
            <a:avLst/>
          </a:prstGeom>
          <a:effectLst/>
        </p:spPr>
      </p:pic>
    </p:spTree>
    <p:extLst>
      <p:ext uri="{BB962C8B-B14F-4D97-AF65-F5344CB8AC3E}">
        <p14:creationId xmlns:p14="http://schemas.microsoft.com/office/powerpoint/2010/main" val="2619522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F255731-5D76-4210-8AE5-1F828996F6BE}"/>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a:solidFill>
                  <a:schemeClr val="bg1"/>
                </a:solidFill>
              </a:rPr>
              <a:t>WALK SLOW</a:t>
            </a:r>
          </a:p>
        </p:txBody>
      </p:sp>
      <p:sp>
        <p:nvSpPr>
          <p:cNvPr id="3" name="Content Placeholder 2">
            <a:extLst>
              <a:ext uri="{FF2B5EF4-FFF2-40B4-BE49-F238E27FC236}">
                <a16:creationId xmlns:a16="http://schemas.microsoft.com/office/drawing/2014/main" xmlns="" id="{DBA62D81-3533-487A-9E42-6ED0B07E9281}"/>
              </a:ext>
            </a:extLst>
          </p:cNvPr>
          <p:cNvSpPr>
            <a:spLocks noGrp="1"/>
          </p:cNvSpPr>
          <p:nvPr>
            <p:ph idx="1"/>
          </p:nvPr>
        </p:nvSpPr>
        <p:spPr>
          <a:xfrm>
            <a:off x="643468" y="2638044"/>
            <a:ext cx="3363974" cy="3415622"/>
          </a:xfrm>
        </p:spPr>
        <p:txBody>
          <a:bodyPr>
            <a:normAutofit/>
          </a:bodyPr>
          <a:lstStyle/>
          <a:p>
            <a:pPr marL="0" indent="0">
              <a:buNone/>
            </a:pPr>
            <a:r>
              <a:rPr lang="en-US" sz="2000">
                <a:solidFill>
                  <a:schemeClr val="bg1"/>
                </a:solidFill>
              </a:rPr>
              <a:t>This fear, is the fear of death, whether its your own death or losing the people closest to you. A lot of people fear death as it somewhat correlates to the fear of the unknown. I tried making this piece more beautiful by adding lots of color, and giving this concept a soft watercolor effect made the imagery less haunting.</a:t>
            </a:r>
          </a:p>
        </p:txBody>
      </p:sp>
      <p:pic>
        <p:nvPicPr>
          <p:cNvPr id="5" name="Picture 4" descr="A painting of a tree&#10;&#10;Description automatically generated">
            <a:extLst>
              <a:ext uri="{FF2B5EF4-FFF2-40B4-BE49-F238E27FC236}">
                <a16:creationId xmlns:a16="http://schemas.microsoft.com/office/drawing/2014/main" xmlns="" id="{1D7A7B4F-C12E-4C6E-A4F1-0277F2677F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4323" y="643467"/>
            <a:ext cx="4057649" cy="5410199"/>
          </a:xfrm>
          <a:prstGeom prst="rect">
            <a:avLst/>
          </a:prstGeom>
        </p:spPr>
      </p:pic>
    </p:spTree>
    <p:extLst>
      <p:ext uri="{BB962C8B-B14F-4D97-AF65-F5344CB8AC3E}">
        <p14:creationId xmlns:p14="http://schemas.microsoft.com/office/powerpoint/2010/main" val="3832649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0AB81F-9D88-4027-8054-77F61D1F2367}"/>
              </a:ext>
            </a:extLst>
          </p:cNvPr>
          <p:cNvSpPr>
            <a:spLocks noGrp="1"/>
          </p:cNvSpPr>
          <p:nvPr>
            <p:ph type="title"/>
          </p:nvPr>
        </p:nvSpPr>
        <p:spPr>
          <a:xfrm>
            <a:off x="648929" y="629266"/>
            <a:ext cx="3667039" cy="1676603"/>
          </a:xfrm>
        </p:spPr>
        <p:txBody>
          <a:bodyPr>
            <a:normAutofit/>
          </a:bodyPr>
          <a:lstStyle/>
          <a:p>
            <a:r>
              <a:rPr lang="en-US" sz="3700"/>
              <a:t>ARACHNOPHOBIA</a:t>
            </a:r>
          </a:p>
        </p:txBody>
      </p:sp>
      <p:sp>
        <p:nvSpPr>
          <p:cNvPr id="3" name="Content Placeholder 2">
            <a:extLst>
              <a:ext uri="{FF2B5EF4-FFF2-40B4-BE49-F238E27FC236}">
                <a16:creationId xmlns:a16="http://schemas.microsoft.com/office/drawing/2014/main" xmlns="" id="{326DFC4F-C25D-40B0-8CE8-DFB236E843F0}"/>
              </a:ext>
            </a:extLst>
          </p:cNvPr>
          <p:cNvSpPr>
            <a:spLocks noGrp="1"/>
          </p:cNvSpPr>
          <p:nvPr>
            <p:ph idx="1"/>
          </p:nvPr>
        </p:nvSpPr>
        <p:spPr>
          <a:xfrm>
            <a:off x="648930" y="2438400"/>
            <a:ext cx="3667037" cy="3785419"/>
          </a:xfrm>
        </p:spPr>
        <p:txBody>
          <a:bodyPr numCol="2">
            <a:normAutofit/>
          </a:bodyPr>
          <a:lstStyle/>
          <a:p>
            <a:pPr marL="0" indent="0">
              <a:buNone/>
            </a:pPr>
            <a:r>
              <a:rPr lang="en-US" sz="1800"/>
              <a:t>This fear is more specific than I wanted to go with my concentration, but I think it added to the variety of styles. The pen and ink was a challenge for all of the details and shadows that I wanted to create. </a:t>
            </a:r>
          </a:p>
        </p:txBody>
      </p:sp>
      <p:pic>
        <p:nvPicPr>
          <p:cNvPr id="5" name="Picture 4" descr="A picture containing arthropod, invertebrate, animal&#10;&#10;Description automatically generated">
            <a:extLst>
              <a:ext uri="{FF2B5EF4-FFF2-40B4-BE49-F238E27FC236}">
                <a16:creationId xmlns:a16="http://schemas.microsoft.com/office/drawing/2014/main" xmlns="" id="{3B2990F6-BE6F-46E6-8A26-A3F1143AA9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105" r="1" b="2847"/>
          <a:stretch/>
        </p:blipFill>
        <p:spPr>
          <a:xfrm>
            <a:off x="4636008" y="640082"/>
            <a:ext cx="6916329" cy="5577837"/>
          </a:xfrm>
          <a:prstGeom prst="rect">
            <a:avLst/>
          </a:prstGeom>
          <a:effectLst/>
        </p:spPr>
      </p:pic>
    </p:spTree>
    <p:extLst>
      <p:ext uri="{BB962C8B-B14F-4D97-AF65-F5344CB8AC3E}">
        <p14:creationId xmlns:p14="http://schemas.microsoft.com/office/powerpoint/2010/main" val="2876966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n animal&#10;&#10;Description automatically generated">
            <a:extLst>
              <a:ext uri="{FF2B5EF4-FFF2-40B4-BE49-F238E27FC236}">
                <a16:creationId xmlns:a16="http://schemas.microsoft.com/office/drawing/2014/main" xmlns="" id="{B9772D12-DE21-4E89-A0C3-3F14A286C306}"/>
              </a:ext>
            </a:extLst>
          </p:cNvPr>
          <p:cNvPicPr>
            <a:picLocks noChangeAspect="1"/>
          </p:cNvPicPr>
          <p:nvPr/>
        </p:nvPicPr>
        <p:blipFill rotWithShape="1">
          <a:blip r:embed="rId2">
            <a:extLst>
              <a:ext uri="{28A0092B-C50C-407E-A947-70E740481C1C}">
                <a14:useLocalDpi xmlns:a14="http://schemas.microsoft.com/office/drawing/2010/main" val="0"/>
              </a:ext>
            </a:extLst>
          </a:blip>
          <a:srcRect t="20569" b="22324"/>
          <a:stretch/>
        </p:blipFill>
        <p:spPr>
          <a:xfrm>
            <a:off x="-1" y="10"/>
            <a:ext cx="12192000" cy="6857990"/>
          </a:xfrm>
          <a:prstGeom prst="rect">
            <a:avLst/>
          </a:prstGeom>
        </p:spPr>
      </p:pic>
      <p:sp>
        <p:nvSpPr>
          <p:cNvPr id="10"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xmlns="" id="{2376EDB2-3DBB-4325-9DB3-B747C891BC5B}"/>
              </a:ext>
            </a:extLst>
          </p:cNvPr>
          <p:cNvSpPr>
            <a:spLocks noGrp="1"/>
          </p:cNvSpPr>
          <p:nvPr>
            <p:ph type="title"/>
          </p:nvPr>
        </p:nvSpPr>
        <p:spPr>
          <a:xfrm>
            <a:off x="709448" y="1913950"/>
            <a:ext cx="4204137" cy="1342754"/>
          </a:xfrm>
        </p:spPr>
        <p:txBody>
          <a:bodyPr>
            <a:normAutofit/>
          </a:bodyPr>
          <a:lstStyle/>
          <a:p>
            <a:pPr algn="ctr"/>
            <a:r>
              <a:rPr lang="en-US" sz="3600" dirty="0"/>
              <a:t>ALIENATION</a:t>
            </a:r>
          </a:p>
        </p:txBody>
      </p:sp>
      <p:sp>
        <p:nvSpPr>
          <p:cNvPr id="3" name="Content Placeholder 2">
            <a:extLst>
              <a:ext uri="{FF2B5EF4-FFF2-40B4-BE49-F238E27FC236}">
                <a16:creationId xmlns:a16="http://schemas.microsoft.com/office/drawing/2014/main" xmlns="" id="{BF0F4DD1-65D3-46D5-B605-C9208BD7FA42}"/>
              </a:ext>
            </a:extLst>
          </p:cNvPr>
          <p:cNvSpPr>
            <a:spLocks noGrp="1"/>
          </p:cNvSpPr>
          <p:nvPr>
            <p:ph idx="1"/>
          </p:nvPr>
        </p:nvSpPr>
        <p:spPr>
          <a:xfrm>
            <a:off x="525516" y="3417573"/>
            <a:ext cx="4593021" cy="2619839"/>
          </a:xfrm>
        </p:spPr>
        <p:txBody>
          <a:bodyPr anchor="ctr">
            <a:normAutofit/>
          </a:bodyPr>
          <a:lstStyle/>
          <a:p>
            <a:pPr marL="0" indent="0">
              <a:buNone/>
            </a:pPr>
            <a:r>
              <a:rPr lang="en-US" sz="1800" dirty="0"/>
              <a:t>For this next piece, I felt that after my more on the nose fear (arachnid) that I should do a deeper, more meaningful piece. This is the fear of being cast away, seen as less than others, or being separated from other people due to the way you look, or the way you’re perceived.</a:t>
            </a:r>
          </a:p>
        </p:txBody>
      </p:sp>
      <p:cxnSp>
        <p:nvCxnSpPr>
          <p:cNvPr id="12" name="Straight Connector 11">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0007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960FDF-5BEB-4BE6-B5E6-3945B97356C3}"/>
              </a:ext>
            </a:extLst>
          </p:cNvPr>
          <p:cNvSpPr>
            <a:spLocks noGrp="1"/>
          </p:cNvSpPr>
          <p:nvPr>
            <p:ph type="title"/>
          </p:nvPr>
        </p:nvSpPr>
        <p:spPr>
          <a:xfrm>
            <a:off x="648929" y="629266"/>
            <a:ext cx="3651467" cy="1676603"/>
          </a:xfrm>
        </p:spPr>
        <p:txBody>
          <a:bodyPr>
            <a:normAutofit/>
          </a:bodyPr>
          <a:lstStyle/>
          <a:p>
            <a:r>
              <a:rPr lang="en-US" dirty="0"/>
              <a:t>STOP, GO, TURN</a:t>
            </a:r>
          </a:p>
        </p:txBody>
      </p:sp>
      <p:sp>
        <p:nvSpPr>
          <p:cNvPr id="3" name="Content Placeholder 2">
            <a:extLst>
              <a:ext uri="{FF2B5EF4-FFF2-40B4-BE49-F238E27FC236}">
                <a16:creationId xmlns:a16="http://schemas.microsoft.com/office/drawing/2014/main" xmlns="" id="{F3F20854-7897-4B54-87A4-73897CD98749}"/>
              </a:ext>
            </a:extLst>
          </p:cNvPr>
          <p:cNvSpPr>
            <a:spLocks noGrp="1"/>
          </p:cNvSpPr>
          <p:nvPr>
            <p:ph idx="1"/>
          </p:nvPr>
        </p:nvSpPr>
        <p:spPr>
          <a:xfrm>
            <a:off x="648931" y="2438400"/>
            <a:ext cx="3651466" cy="3785419"/>
          </a:xfrm>
        </p:spPr>
        <p:txBody>
          <a:bodyPr>
            <a:normAutofit/>
          </a:bodyPr>
          <a:lstStyle/>
          <a:p>
            <a:pPr marL="0" indent="0">
              <a:buNone/>
            </a:pPr>
            <a:r>
              <a:rPr lang="en-US" sz="1800"/>
              <a:t>This piece represents the fear of getting lost, either literally, but more probably mentally. For me this piece represents losing who you are or losing your values and self worth as you age. I did this piece in what I call children’s book illustration style, to make it subtly apparent that this loss of self begins at every age, and you can forget what you want out of life from childhood.</a:t>
            </a:r>
          </a:p>
        </p:txBody>
      </p:sp>
      <p:pic>
        <p:nvPicPr>
          <p:cNvPr id="5" name="Picture 4" descr="A sign in front of a tree&#10;&#10;Description automatically generated">
            <a:extLst>
              <a:ext uri="{FF2B5EF4-FFF2-40B4-BE49-F238E27FC236}">
                <a16:creationId xmlns:a16="http://schemas.microsoft.com/office/drawing/2014/main" xmlns="" id="{9B924CB9-6925-45AA-A7AA-C016161DE97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 b="2887"/>
          <a:stretch/>
        </p:blipFill>
        <p:spPr>
          <a:xfrm>
            <a:off x="4639056" y="10"/>
            <a:ext cx="7552944" cy="6857990"/>
          </a:xfrm>
          <a:prstGeom prst="rect">
            <a:avLst/>
          </a:prstGeom>
          <a:effectLst/>
        </p:spPr>
      </p:pic>
    </p:spTree>
    <p:extLst>
      <p:ext uri="{BB962C8B-B14F-4D97-AF65-F5344CB8AC3E}">
        <p14:creationId xmlns:p14="http://schemas.microsoft.com/office/powerpoint/2010/main" val="2917127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6DBDB6-AAED-4FD9-8904-9114FCA10313}"/>
              </a:ext>
            </a:extLst>
          </p:cNvPr>
          <p:cNvSpPr>
            <a:spLocks noGrp="1"/>
          </p:cNvSpPr>
          <p:nvPr>
            <p:ph type="title"/>
          </p:nvPr>
        </p:nvSpPr>
        <p:spPr/>
        <p:txBody>
          <a:bodyPr/>
          <a:lstStyle/>
          <a:p>
            <a:pPr algn="ctr"/>
            <a:r>
              <a:rPr lang="en-US" dirty="0" smtClean="0"/>
              <a:t>DISPERSE</a:t>
            </a:r>
            <a:endParaRPr lang="en-US" dirty="0"/>
          </a:p>
        </p:txBody>
      </p:sp>
      <p:sp>
        <p:nvSpPr>
          <p:cNvPr id="3" name="Content Placeholder 2">
            <a:extLst>
              <a:ext uri="{FF2B5EF4-FFF2-40B4-BE49-F238E27FC236}">
                <a16:creationId xmlns:a16="http://schemas.microsoft.com/office/drawing/2014/main" xmlns="" id="{98ED03C7-086A-454A-ADF0-FDF3B3908EF0}"/>
              </a:ext>
            </a:extLst>
          </p:cNvPr>
          <p:cNvSpPr>
            <a:spLocks noGrp="1"/>
          </p:cNvSpPr>
          <p:nvPr>
            <p:ph idx="1"/>
          </p:nvPr>
        </p:nvSpPr>
        <p:spPr/>
        <p:txBody>
          <a:bodyPr numCol="2"/>
          <a:lstStyle/>
          <a:p>
            <a:pPr marL="457200" lvl="1" indent="0" algn="r">
              <a:buNone/>
            </a:pPr>
            <a:r>
              <a:rPr lang="en-US" dirty="0" smtClean="0"/>
              <a:t>This piece is touching on the fear of exposure, or the fear of being known more than you’re ready for. Intimacy and full expulsion of who you are can be terrifying, but making the result of working for honesty beautiful was easy. For the concept of this piece I wanted it to represent what it could look like to have already embraced transparency, hence the nudeness, and space visuals depicting </a:t>
            </a:r>
            <a:r>
              <a:rPr lang="en-US" dirty="0" err="1" smtClean="0"/>
              <a:t>openess</a:t>
            </a:r>
            <a:r>
              <a:rPr lang="en-US" dirty="0" smtClean="0"/>
              <a: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1887" y="1574778"/>
            <a:ext cx="4138790" cy="4259644"/>
          </a:xfrm>
          <a:prstGeom prst="rect">
            <a:avLst/>
          </a:prstGeom>
        </p:spPr>
      </p:pic>
    </p:spTree>
    <p:extLst>
      <p:ext uri="{BB962C8B-B14F-4D97-AF65-F5344CB8AC3E}">
        <p14:creationId xmlns:p14="http://schemas.microsoft.com/office/powerpoint/2010/main" val="2192623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40295" y="1396289"/>
            <a:ext cx="4668257" cy="1325563"/>
          </a:xfrm>
        </p:spPr>
        <p:txBody>
          <a:bodyPr>
            <a:normAutofit/>
          </a:bodyPr>
          <a:lstStyle/>
          <a:p>
            <a:r>
              <a:rPr lang="en-US" dirty="0"/>
              <a:t>BREADTH</a:t>
            </a:r>
            <a:endParaRPr lang="en-US"/>
          </a:p>
        </p:txBody>
      </p:sp>
      <p:sp>
        <p:nvSpPr>
          <p:cNvPr id="3" name="Content Placeholder 2"/>
          <p:cNvSpPr>
            <a:spLocks noGrp="1"/>
          </p:cNvSpPr>
          <p:nvPr>
            <p:ph idx="1"/>
          </p:nvPr>
        </p:nvSpPr>
        <p:spPr>
          <a:xfrm>
            <a:off x="6940296" y="2871982"/>
            <a:ext cx="4668256" cy="3181684"/>
          </a:xfrm>
        </p:spPr>
        <p:txBody>
          <a:bodyPr numCol="1" spcCol="182880" anchor="t">
            <a:normAutofit/>
          </a:bodyPr>
          <a:lstStyle/>
          <a:p>
            <a:pPr marL="0" indent="0">
              <a:buNone/>
            </a:pPr>
            <a:endParaRPr lang="en-US" sz="1800"/>
          </a:p>
          <a:p>
            <a:pPr marL="0" indent="0">
              <a:buNone/>
            </a:pPr>
            <a:endParaRPr lang="en-US" sz="1800"/>
          </a:p>
          <a:p>
            <a:pPr marL="0" indent="0">
              <a:buNone/>
            </a:pPr>
            <a:endParaRPr lang="en-US" sz="1800"/>
          </a:p>
          <a:p>
            <a:pPr marL="0" indent="0">
              <a:buNone/>
            </a:pPr>
            <a:endParaRPr lang="en-US" sz="1800"/>
          </a:p>
          <a:p>
            <a:pPr marL="0" indent="0">
              <a:buNone/>
            </a:pPr>
            <a:endParaRPr lang="en-US" sz="1800"/>
          </a:p>
          <a:p>
            <a:pPr marL="0" indent="0">
              <a:buNone/>
            </a:pPr>
            <a:endParaRPr lang="en-US" sz="1800"/>
          </a:p>
          <a:p>
            <a:pPr marL="0" indent="0">
              <a:buNone/>
            </a:pPr>
            <a:r>
              <a:rPr lang="en-US" sz="1800"/>
              <a:t>A breadth in art is a series of pieces encompassing several different styles, themes, and mediums</a:t>
            </a:r>
          </a:p>
        </p:txBody>
      </p:sp>
      <p:sp>
        <p:nvSpPr>
          <p:cNvPr id="11" name="Freeform: Shape 10">
            <a:extLst>
              <a:ext uri="{FF2B5EF4-FFF2-40B4-BE49-F238E27FC236}">
                <a16:creationId xmlns:a16="http://schemas.microsoft.com/office/drawing/2014/main" xmlns="" id="{2EEE8F11-3582-44B7-9869-F2D26D7DD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xmlns="" id="{2141F1CC-6A53-4BCF-9127-AABB52E249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xmlns="" id="{561B2B49-7142-4CA8-A929-4671548E6A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562" r="5" b="19942"/>
          <a:stretch/>
        </p:blipFill>
        <p:spPr>
          <a:xfrm>
            <a:off x="3559122" y="2661260"/>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3648" r="-1" b="11939"/>
          <a:stretch/>
        </p:blipFill>
        <p:spPr>
          <a:xfrm>
            <a:off x="20" y="10"/>
            <a:ext cx="3967953" cy="3383270"/>
          </a:xfrm>
          <a:custGeom>
            <a:avLst/>
            <a:gdLst>
              <a:gd name="connsiteX0" fmla="*/ 0 w 3967973"/>
              <a:gd name="connsiteY0" fmla="*/ 0 h 3383280"/>
              <a:gd name="connsiteX1" fmla="*/ 3605273 w 3967973"/>
              <a:gd name="connsiteY1" fmla="*/ 0 h 3383280"/>
              <a:gd name="connsiteX2" fmla="*/ 3704836 w 3967973"/>
              <a:gd name="connsiteY2" fmla="*/ 163887 h 3383280"/>
              <a:gd name="connsiteX3" fmla="*/ 3967973 w 3967973"/>
              <a:gd name="connsiteY3" fmla="*/ 1203093 h 3383280"/>
              <a:gd name="connsiteX4" fmla="*/ 1787786 w 3967973"/>
              <a:gd name="connsiteY4" fmla="*/ 3383280 h 3383280"/>
              <a:gd name="connsiteX5" fmla="*/ 105448 w 3967973"/>
              <a:gd name="connsiteY5" fmla="*/ 2589894 h 3383280"/>
              <a:gd name="connsiteX6" fmla="*/ 0 w 3967973"/>
              <a:gd name="connsiteY6" fmla="*/ 2448881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10688" r="1" b="21547"/>
          <a:stretch/>
        </p:blipFill>
        <p:spPr>
          <a:xfrm>
            <a:off x="4825" y="4007260"/>
            <a:ext cx="3155071" cy="2850749"/>
          </a:xfrm>
          <a:custGeom>
            <a:avLst/>
            <a:gdLst>
              <a:gd name="connsiteX0" fmla="*/ 1358746 w 3155071"/>
              <a:gd name="connsiteY0" fmla="*/ 0 h 2850749"/>
              <a:gd name="connsiteX1" fmla="*/ 3155071 w 3155071"/>
              <a:gd name="connsiteY1" fmla="*/ 1796325 h 2850749"/>
              <a:gd name="connsiteX2" fmla="*/ 2848287 w 3155071"/>
              <a:gd name="connsiteY2" fmla="*/ 2800668 h 2850749"/>
              <a:gd name="connsiteX3" fmla="*/ 2810837 w 3155071"/>
              <a:gd name="connsiteY3" fmla="*/ 2850749 h 2850749"/>
              <a:gd name="connsiteX4" fmla="*/ 0 w 3155071"/>
              <a:gd name="connsiteY4" fmla="*/ 2850749 h 2850749"/>
              <a:gd name="connsiteX5" fmla="*/ 0 w 3155071"/>
              <a:gd name="connsiteY5" fmla="*/ 623564 h 2850749"/>
              <a:gd name="connsiteX6" fmla="*/ 88552 w 3155071"/>
              <a:gd name="connsiteY6" fmla="*/ 526132 h 2850749"/>
              <a:gd name="connsiteX7" fmla="*/ 1358746 w 3155071"/>
              <a:gd name="connsiteY7" fmla="*/ 0 h 285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Tree>
    <p:extLst>
      <p:ext uri="{BB962C8B-B14F-4D97-AF65-F5344CB8AC3E}">
        <p14:creationId xmlns:p14="http://schemas.microsoft.com/office/powerpoint/2010/main" val="421949447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CHAOS COLLAGE</a:t>
            </a:r>
            <a:endParaRPr lang="en-US" dirty="0"/>
          </a:p>
        </p:txBody>
      </p:sp>
      <p:sp>
        <p:nvSpPr>
          <p:cNvPr id="3" name="Content Placeholder 2"/>
          <p:cNvSpPr>
            <a:spLocks noGrp="1"/>
          </p:cNvSpPr>
          <p:nvPr>
            <p:ph idx="1"/>
          </p:nvPr>
        </p:nvSpPr>
        <p:spPr/>
        <p:txBody>
          <a:bodyPr numCol="2"/>
          <a:lstStyle/>
          <a:p>
            <a:pPr marL="0" indent="0" algn="r">
              <a:buNone/>
            </a:pPr>
            <a:r>
              <a:rPr lang="en-US" dirty="0" smtClean="0"/>
              <a:t>I had this piece in mind during the entire process of my concentration, but I felt that I should make it my last piece. This piece represents lack of conformity, and fearing the results of not meeting the status quo. This piece was created with acrylic paint of wood brick board.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0530" y="1516063"/>
            <a:ext cx="4324043" cy="4402137"/>
          </a:xfrm>
          <a:prstGeom prst="rect">
            <a:avLst/>
          </a:prstGeom>
        </p:spPr>
      </p:pic>
    </p:spTree>
    <p:extLst>
      <p:ext uri="{BB962C8B-B14F-4D97-AF65-F5344CB8AC3E}">
        <p14:creationId xmlns:p14="http://schemas.microsoft.com/office/powerpoint/2010/main" val="348261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9400" y="1143000"/>
            <a:ext cx="9385300" cy="2215991"/>
          </a:xfrm>
          <a:prstGeom prst="rect">
            <a:avLst/>
          </a:prstGeom>
          <a:noFill/>
        </p:spPr>
        <p:txBody>
          <a:bodyPr wrap="square" rtlCol="0">
            <a:spAutoFit/>
          </a:bodyPr>
          <a:lstStyle/>
          <a:p>
            <a:pPr algn="ctr"/>
            <a:r>
              <a:rPr lang="en-US" sz="13800" dirty="0" smtClean="0"/>
              <a:t>THANK YOU! </a:t>
            </a:r>
            <a:endParaRPr lang="en-US" sz="13800" dirty="0"/>
          </a:p>
        </p:txBody>
      </p:sp>
    </p:spTree>
    <p:extLst>
      <p:ext uri="{BB962C8B-B14F-4D97-AF65-F5344CB8AC3E}">
        <p14:creationId xmlns:p14="http://schemas.microsoft.com/office/powerpoint/2010/main" val="2278835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a:solidFill>
                  <a:schemeClr val="bg1"/>
                </a:solidFill>
              </a:rPr>
              <a:t>VANILLA</a:t>
            </a:r>
          </a:p>
        </p:txBody>
      </p:sp>
      <p:sp>
        <p:nvSpPr>
          <p:cNvPr id="3" name="Content Placeholder 2"/>
          <p:cNvSpPr>
            <a:spLocks noGrp="1"/>
          </p:cNvSpPr>
          <p:nvPr>
            <p:ph idx="1"/>
          </p:nvPr>
        </p:nvSpPr>
        <p:spPr>
          <a:xfrm>
            <a:off x="643468" y="2638044"/>
            <a:ext cx="3363974" cy="3415622"/>
          </a:xfrm>
        </p:spPr>
        <p:txBody>
          <a:bodyPr numCol="2">
            <a:normAutofit/>
          </a:bodyPr>
          <a:lstStyle/>
          <a:p>
            <a:pPr marL="457200" lvl="1" indent="0">
              <a:buNone/>
            </a:pPr>
            <a:r>
              <a:rPr lang="en-US" sz="1400">
                <a:solidFill>
                  <a:schemeClr val="bg1"/>
                </a:solidFill>
              </a:rPr>
              <a:t>The prompt for this piece was reflection, or reflective surfaces. This piece was easy for me to come up with because I knew I wanted to do something with meditation and therapeutic practices which has become a large part of my life. So I drew a candle used for a peaceful atmosphere in some glasses with water, used to reflect the light beautifully in a darker room.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5098" y="643467"/>
            <a:ext cx="5356098" cy="5410199"/>
          </a:xfrm>
          <a:prstGeom prst="rect">
            <a:avLst/>
          </a:prstGeom>
        </p:spPr>
      </p:pic>
    </p:spTree>
    <p:extLst>
      <p:ext uri="{BB962C8B-B14F-4D97-AF65-F5344CB8AC3E}">
        <p14:creationId xmlns:p14="http://schemas.microsoft.com/office/powerpoint/2010/main" val="1735535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1" y="803325"/>
            <a:ext cx="5314536" cy="1325563"/>
          </a:xfrm>
        </p:spPr>
        <p:txBody>
          <a:bodyPr>
            <a:normAutofit/>
          </a:bodyPr>
          <a:lstStyle/>
          <a:p>
            <a:r>
              <a:rPr lang="en-US"/>
              <a:t>RELAXED</a:t>
            </a:r>
          </a:p>
        </p:txBody>
      </p:sp>
      <p:sp>
        <p:nvSpPr>
          <p:cNvPr id="3" name="Content Placeholder 2"/>
          <p:cNvSpPr>
            <a:spLocks noGrp="1"/>
          </p:cNvSpPr>
          <p:nvPr>
            <p:ph idx="1"/>
          </p:nvPr>
        </p:nvSpPr>
        <p:spPr>
          <a:xfrm>
            <a:off x="762000" y="2279018"/>
            <a:ext cx="5314543" cy="3375920"/>
          </a:xfrm>
        </p:spPr>
        <p:txBody>
          <a:bodyPr numCol="2" anchor="t">
            <a:normAutofit/>
          </a:bodyPr>
          <a:lstStyle/>
          <a:p>
            <a:pPr marL="0" indent="0">
              <a:buNone/>
            </a:pPr>
            <a:r>
              <a:rPr lang="en-US" sz="1800"/>
              <a:t>The theme for this project was an everyday object in an place you wouldn’t normally find it. I executed this piece by putting pieces of furniture from a living room in a forest. To blend to the two contrasting things I put roots and leafy vines through the structure of the couch and around the pole of the lamp.</a:t>
            </a:r>
          </a:p>
        </p:txBody>
      </p:sp>
      <p:sp>
        <p:nvSpPr>
          <p:cNvPr id="9" name="Freeform: Shape 8">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0">
            <a:extLst>
              <a:ext uri="{FF2B5EF4-FFF2-40B4-BE49-F238E27FC236}">
                <a16:creationId xmlns:a16="http://schemas.microsoft.com/office/drawing/2014/main" xmlns="" id="{52AC6D7F-F068-4E11-BB06-F601D89BB9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4057" y="1158145"/>
            <a:ext cx="3796790" cy="2766505"/>
          </a:xfrm>
          <a:prstGeom prst="rect">
            <a:avLst/>
          </a:prstGeom>
        </p:spPr>
      </p:pic>
    </p:spTree>
    <p:extLst>
      <p:ext uri="{BB962C8B-B14F-4D97-AF65-F5344CB8AC3E}">
        <p14:creationId xmlns:p14="http://schemas.microsoft.com/office/powerpoint/2010/main" val="300509369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a:solidFill>
                  <a:schemeClr val="bg1"/>
                </a:solidFill>
              </a:rPr>
              <a:t>INTERIOR SPACES</a:t>
            </a:r>
          </a:p>
        </p:txBody>
      </p:sp>
      <p:sp>
        <p:nvSpPr>
          <p:cNvPr id="3" name="Content Placeholder 2"/>
          <p:cNvSpPr>
            <a:spLocks noGrp="1"/>
          </p:cNvSpPr>
          <p:nvPr>
            <p:ph idx="1"/>
          </p:nvPr>
        </p:nvSpPr>
        <p:spPr>
          <a:xfrm>
            <a:off x="643468" y="2638044"/>
            <a:ext cx="3363974" cy="3415622"/>
          </a:xfrm>
        </p:spPr>
        <p:txBody>
          <a:bodyPr>
            <a:normAutofit/>
          </a:bodyPr>
          <a:lstStyle/>
          <a:p>
            <a:pPr marL="0" indent="0">
              <a:buNone/>
            </a:pPr>
            <a:endParaRPr lang="en-US" sz="1600">
              <a:solidFill>
                <a:schemeClr val="bg1"/>
              </a:solidFill>
            </a:endParaRPr>
          </a:p>
          <a:p>
            <a:pPr marL="0" indent="0">
              <a:buNone/>
            </a:pPr>
            <a:endParaRPr lang="en-US" sz="1600">
              <a:solidFill>
                <a:schemeClr val="bg1"/>
              </a:solidFill>
            </a:endParaRPr>
          </a:p>
          <a:p>
            <a:pPr marL="0" indent="0">
              <a:buNone/>
            </a:pPr>
            <a:endParaRPr lang="en-US" sz="1600">
              <a:solidFill>
                <a:schemeClr val="bg1"/>
              </a:solidFill>
            </a:endParaRPr>
          </a:p>
          <a:p>
            <a:pPr marL="0" indent="0">
              <a:buNone/>
            </a:pPr>
            <a:endParaRPr lang="en-US" sz="1600">
              <a:solidFill>
                <a:schemeClr val="bg1"/>
              </a:solidFill>
            </a:endParaRPr>
          </a:p>
          <a:p>
            <a:pPr marL="0" indent="0">
              <a:buNone/>
            </a:pPr>
            <a:endParaRPr lang="en-US" sz="1600">
              <a:solidFill>
                <a:schemeClr val="bg1"/>
              </a:solidFill>
            </a:endParaRPr>
          </a:p>
          <a:p>
            <a:pPr marL="0" indent="0">
              <a:buNone/>
            </a:pPr>
            <a:endParaRPr lang="en-US" sz="1600">
              <a:solidFill>
                <a:schemeClr val="bg1"/>
              </a:solidFill>
            </a:endParaRPr>
          </a:p>
          <a:p>
            <a:pPr marL="0" indent="0">
              <a:buNone/>
            </a:pPr>
            <a:endParaRPr lang="en-US" sz="1600">
              <a:solidFill>
                <a:schemeClr val="bg1"/>
              </a:solidFill>
            </a:endParaRPr>
          </a:p>
          <a:p>
            <a:pPr marL="0" indent="0">
              <a:buNone/>
            </a:pPr>
            <a:r>
              <a:rPr lang="en-US" sz="1600">
                <a:solidFill>
                  <a:schemeClr val="bg1"/>
                </a:solidFill>
              </a:rPr>
              <a:t>This project started with the idea to depict the inside of a room or closed space. My composition was an home theatre.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3879" y="643467"/>
            <a:ext cx="5658536" cy="5410199"/>
          </a:xfrm>
          <a:prstGeom prst="rect">
            <a:avLst/>
          </a:prstGeom>
        </p:spPr>
      </p:pic>
    </p:spTree>
    <p:extLst>
      <p:ext uri="{BB962C8B-B14F-4D97-AF65-F5344CB8AC3E}">
        <p14:creationId xmlns:p14="http://schemas.microsoft.com/office/powerpoint/2010/main" val="940162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US"/>
              <a:t>SELF PORTRAIT</a:t>
            </a:r>
          </a:p>
        </p:txBody>
      </p:sp>
      <p:sp>
        <p:nvSpPr>
          <p:cNvPr id="3" name="Content Placeholder 2"/>
          <p:cNvSpPr>
            <a:spLocks noGrp="1"/>
          </p:cNvSpPr>
          <p:nvPr>
            <p:ph idx="1"/>
          </p:nvPr>
        </p:nvSpPr>
        <p:spPr>
          <a:xfrm>
            <a:off x="4965431" y="2438400"/>
            <a:ext cx="6586489" cy="3785419"/>
          </a:xfrm>
        </p:spPr>
        <p:txBody>
          <a:bodyPr tIns="91440" rIns="91440" numCol="2" spcCol="457200">
            <a:normAutofit/>
          </a:bodyPr>
          <a:lstStyle/>
          <a:p>
            <a:pPr marL="0" indent="0">
              <a:buNone/>
            </a:pPr>
            <a:r>
              <a:rPr lang="en-US" sz="2000"/>
              <a:t>My self portrait was done with oil paint. To create this piece I pushed the dark shadows to try to make a piece with lots of value, as well as lots of color.</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681" r="1010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D4A7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790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320" y="365125"/>
            <a:ext cx="5120114" cy="1692794"/>
          </a:xfrm>
        </p:spPr>
        <p:txBody>
          <a:bodyPr>
            <a:normAutofit/>
          </a:bodyPr>
          <a:lstStyle/>
          <a:p>
            <a:r>
              <a:rPr lang="en-US"/>
              <a:t>PET PORTRAIT</a:t>
            </a:r>
          </a:p>
        </p:txBody>
      </p:sp>
      <p:sp>
        <p:nvSpPr>
          <p:cNvPr id="3" name="Content Placeholder 2"/>
          <p:cNvSpPr>
            <a:spLocks noGrp="1"/>
          </p:cNvSpPr>
          <p:nvPr>
            <p:ph idx="1"/>
          </p:nvPr>
        </p:nvSpPr>
        <p:spPr>
          <a:xfrm>
            <a:off x="655321" y="2575034"/>
            <a:ext cx="5120113" cy="3462228"/>
          </a:xfrm>
        </p:spPr>
        <p:txBody>
          <a:bodyPr numCol="2">
            <a:normAutofit/>
          </a:bodyPr>
          <a:lstStyle/>
          <a:p>
            <a:pPr marL="0" indent="0">
              <a:buNone/>
            </a:pPr>
            <a:r>
              <a:rPr lang="en-US" sz="1800"/>
              <a:t> </a:t>
            </a:r>
          </a:p>
          <a:p>
            <a:pPr marL="0" indent="0">
              <a:buNone/>
            </a:pPr>
            <a:r>
              <a:rPr lang="en-US" sz="1800"/>
              <a:t>I did this piece with prismacolor pencils. This piece is a portrait of my friend Wil’s cat. This piece was really fun and satisfying to create because the little details in the fur were time consuming to achieve but came out really well.</a:t>
            </a:r>
          </a:p>
        </p:txBody>
      </p:sp>
      <p:cxnSp>
        <p:nvCxnSpPr>
          <p:cNvPr id="9" name="Straight Arrow Connector 8">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2652" r="-1" b="7504"/>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557698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a:solidFill>
                  <a:schemeClr val="bg1"/>
                </a:solidFill>
                <a:latin typeface="+mj-lt"/>
                <a:ea typeface="+mj-ea"/>
                <a:cs typeface="+mj-cs"/>
              </a:rPr>
              <a:t>LANDSCAPE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06338" y="643467"/>
            <a:ext cx="5433619" cy="5410199"/>
          </a:xfrm>
          <a:prstGeom prst="rect">
            <a:avLst/>
          </a:prstGeom>
        </p:spPr>
      </p:pic>
      <p:sp>
        <p:nvSpPr>
          <p:cNvPr id="5" name="TextBox 4"/>
          <p:cNvSpPr txBox="1"/>
          <p:nvPr/>
        </p:nvSpPr>
        <p:spPr>
          <a:xfrm>
            <a:off x="643468" y="2638044"/>
            <a:ext cx="3363974" cy="3415622"/>
          </a:xfrm>
          <a:prstGeom prst="rect">
            <a:avLst/>
          </a:prstGeom>
        </p:spPr>
        <p:txBody>
          <a:bodyPr vert="horz" lIns="91440" tIns="45720" rIns="91440" bIns="45720" rtlCol="0">
            <a:normAutofit/>
          </a:bodyPr>
          <a:lstStyle/>
          <a:p>
            <a:pPr lvl="2" indent="-228600">
              <a:lnSpc>
                <a:spcPct val="90000"/>
              </a:lnSpc>
              <a:spcAft>
                <a:spcPts val="600"/>
              </a:spcAft>
              <a:buFont typeface="Arial" panose="020B0604020202020204" pitchFamily="34" charset="0"/>
              <a:buChar char="•"/>
            </a:pPr>
            <a:r>
              <a:rPr lang="en-US" sz="2000">
                <a:solidFill>
                  <a:schemeClr val="bg1"/>
                </a:solidFill>
              </a:rPr>
              <a:t>My landscape project was done in oil, I created this piece by carefully layering each part of the scene. I started by blending the colors in the background to create a sunset look and then trees and so on.</a:t>
            </a:r>
          </a:p>
        </p:txBody>
      </p:sp>
    </p:spTree>
    <p:extLst>
      <p:ext uri="{BB962C8B-B14F-4D97-AF65-F5344CB8AC3E}">
        <p14:creationId xmlns:p14="http://schemas.microsoft.com/office/powerpoint/2010/main" val="4154409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a:solidFill>
                  <a:schemeClr val="bg1"/>
                </a:solidFill>
              </a:rPr>
              <a:t>NATURE TURNS MECHANICAL</a:t>
            </a:r>
          </a:p>
        </p:txBody>
      </p:sp>
      <p:sp>
        <p:nvSpPr>
          <p:cNvPr id="3" name="Content Placeholder 2"/>
          <p:cNvSpPr>
            <a:spLocks noGrp="1"/>
          </p:cNvSpPr>
          <p:nvPr>
            <p:ph idx="1"/>
          </p:nvPr>
        </p:nvSpPr>
        <p:spPr>
          <a:xfrm>
            <a:off x="643468" y="2638044"/>
            <a:ext cx="3363974" cy="3415622"/>
          </a:xfrm>
        </p:spPr>
        <p:txBody>
          <a:bodyPr numCol="2">
            <a:normAutofit/>
          </a:bodyPr>
          <a:lstStyle/>
          <a:p>
            <a:pPr marL="0" indent="0">
              <a:buNone/>
            </a:pPr>
            <a:r>
              <a:rPr lang="en-US" sz="1700">
                <a:solidFill>
                  <a:schemeClr val="bg1"/>
                </a:solidFill>
              </a:rPr>
              <a:t>For the nature turns mechanical project I thought there was potential for a pun, so I created a piece playing on a computer mouse, living as a mouse in a mouse hole. This piece was done in prismacolor pencil, and it was very challenging to get a convincing reflective surface on the mouse face. However, overall this piece went very well.</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7763" y="1004528"/>
            <a:ext cx="6250769" cy="4688077"/>
          </a:xfrm>
          <a:prstGeom prst="rect">
            <a:avLst/>
          </a:prstGeom>
        </p:spPr>
      </p:pic>
    </p:spTree>
    <p:extLst>
      <p:ext uri="{BB962C8B-B14F-4D97-AF65-F5344CB8AC3E}">
        <p14:creationId xmlns:p14="http://schemas.microsoft.com/office/powerpoint/2010/main" val="39883725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70</TotalTime>
  <Words>1059</Words>
  <Application>Microsoft Office PowerPoint</Application>
  <PresentationFormat>Widescreen</PresentationFormat>
  <Paragraphs>62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EMMAS AP ART</vt:lpstr>
      <vt:lpstr>BREADTH</vt:lpstr>
      <vt:lpstr>VANILLA</vt:lpstr>
      <vt:lpstr>RELAXED</vt:lpstr>
      <vt:lpstr>INTERIOR SPACES</vt:lpstr>
      <vt:lpstr>SELF PORTRAIT</vt:lpstr>
      <vt:lpstr>PET PORTRAIT</vt:lpstr>
      <vt:lpstr>LANDSCAPE</vt:lpstr>
      <vt:lpstr>NATURE TURNS MECHANICAL</vt:lpstr>
      <vt:lpstr>CONCENTRATION</vt:lpstr>
      <vt:lpstr>DECEPTION</vt:lpstr>
      <vt:lpstr>WARPED</vt:lpstr>
      <vt:lpstr>AT SEA</vt:lpstr>
      <vt:lpstr>DON’T TOUCH</vt:lpstr>
      <vt:lpstr>WALK SLOW</vt:lpstr>
      <vt:lpstr>ARACHNOPHOBIA</vt:lpstr>
      <vt:lpstr>ALIENATION</vt:lpstr>
      <vt:lpstr>STOP, GO, TURN</vt:lpstr>
      <vt:lpstr>DISPERSE</vt:lpstr>
      <vt:lpstr>THE CHAOS COLLAGE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EMMAS AP ART</dc:title>
  <dc:creator>9281356</dc:creator>
  <cp:lastModifiedBy>9281356</cp:lastModifiedBy>
  <cp:revision>11</cp:revision>
  <dcterms:created xsi:type="dcterms:W3CDTF">2019-05-16T12:26:12Z</dcterms:created>
  <dcterms:modified xsi:type="dcterms:W3CDTF">2019-05-17T12:18:16Z</dcterms:modified>
</cp:coreProperties>
</file>